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p:scale>
          <a:sx n="81" d="100"/>
          <a:sy n="81" d="100"/>
        </p:scale>
        <p:origin x="-258" y="-19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47E97FA-1FB3-4D3B-BC6D-B3BF62ACC66A}" type="datetimeFigureOut">
              <a:rPr lang="en-US" smtClean="0"/>
              <a:t>6/10/2018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2746488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E97FA-1FB3-4D3B-BC6D-B3BF62ACC66A}" type="datetimeFigureOut">
              <a:rPr lang="en-US" smtClean="0"/>
              <a:t>6/10/2018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2978209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47E97FA-1FB3-4D3B-BC6D-B3BF62ACC66A}" type="datetimeFigureOut">
              <a:rPr lang="en-US" smtClean="0"/>
              <a:t>6/10/2018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15369617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47E97FA-1FB3-4D3B-BC6D-B3BF62ACC66A}" type="datetimeFigureOut">
              <a:rPr lang="en-US" smtClean="0"/>
              <a:t>6/10/2018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276382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47E97FA-1FB3-4D3B-BC6D-B3BF62ACC66A}" type="datetimeFigureOut">
              <a:rPr lang="en-US" smtClean="0"/>
              <a:t>6/10/2018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25915686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47E97FA-1FB3-4D3B-BC6D-B3BF62ACC66A}" type="datetimeFigureOut">
              <a:rPr lang="en-US" smtClean="0"/>
              <a:t>6/10/2018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1571406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7E97FA-1FB3-4D3B-BC6D-B3BF62ACC66A}" type="datetimeFigureOut">
              <a:rPr lang="en-US" smtClean="0"/>
              <a:t>6/10/2018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34935387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E97FA-1FB3-4D3B-BC6D-B3BF62ACC66A}" type="datetimeFigureOut">
              <a:rPr lang="en-US" smtClean="0"/>
              <a:t>6/10/2018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9292626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7E97FA-1FB3-4D3B-BC6D-B3BF62ACC66A}" type="datetimeFigureOut">
              <a:rPr lang="en-US" smtClean="0"/>
              <a:t>6/10/2018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4383792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E97FA-1FB3-4D3B-BC6D-B3BF62ACC66A}" type="datetimeFigureOut">
              <a:rPr lang="en-US" smtClean="0"/>
              <a:t>6/10/2018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7846854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47E97FA-1FB3-4D3B-BC6D-B3BF62ACC66A}" type="datetimeFigureOut">
              <a:rPr lang="en-US" smtClean="0"/>
              <a:t>6/10/2018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99ED695-1BDD-45A8-9FFA-630C51254CBC}" type="slidenum">
              <a:rPr lang="en-US" smtClean="0"/>
              <a:t>‹#›</a:t>
            </a:fld>
            <a:endParaRPr lang="en-US"/>
          </a:p>
        </p:txBody>
      </p:sp>
    </p:spTree>
    <p:extLst>
      <p:ext uri="{BB962C8B-B14F-4D97-AF65-F5344CB8AC3E}">
        <p14:creationId xmlns:p14="http://schemas.microsoft.com/office/powerpoint/2010/main" val="11499975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7E97FA-1FB3-4D3B-BC6D-B3BF62ACC66A}" type="datetimeFigureOut">
              <a:rPr lang="en-US" smtClean="0"/>
              <a:t>6/10/2018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99ED695-1BDD-45A8-9FFA-630C51254CBC}" type="slidenum">
              <a:rPr lang="en-US" smtClean="0"/>
              <a:t>‹#›</a:t>
            </a:fld>
            <a:endParaRPr lang="en-US"/>
          </a:p>
        </p:txBody>
      </p:sp>
    </p:spTree>
    <p:extLst>
      <p:ext uri="{BB962C8B-B14F-4D97-AF65-F5344CB8AC3E}">
        <p14:creationId xmlns:p14="http://schemas.microsoft.com/office/powerpoint/2010/main" val="511725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nationalgeographic.com/environment/habitats/desert-threats/"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Times New Roman" panose="02020603050405020304" pitchFamily="18" charset="0"/>
                <a:cs typeface="Times New Roman" panose="02020603050405020304" pitchFamily="18" charset="0"/>
              </a:rPr>
              <a:t>DESERT</a:t>
            </a:r>
            <a:endParaRPr lang="en-US" dirty="0">
              <a:latin typeface="Times New Roman" panose="02020603050405020304" pitchFamily="18" charset="0"/>
              <a:cs typeface="Times New Roman" panose="02020603050405020304" pitchFamily="18" charset="0"/>
            </a:endParaRPr>
          </a:p>
        </p:txBody>
      </p:sp>
      <p:sp>
        <p:nvSpPr>
          <p:cNvPr id="3" name="Subtitle 2"/>
          <p:cNvSpPr>
            <a:spLocks noGrp="1"/>
          </p:cNvSpPr>
          <p:nvPr>
            <p:ph type="subTitle" idx="1"/>
          </p:nvPr>
        </p:nvSpPr>
        <p:spPr/>
        <p:txBody>
          <a:bodyPr/>
          <a:lstStyle/>
          <a:p>
            <a:r>
              <a:rPr lang="en-US" sz="2800" dirty="0" smtClean="0">
                <a:latin typeface="Times New Roman" panose="02020603050405020304" pitchFamily="18" charset="0"/>
                <a:cs typeface="Times New Roman" panose="02020603050405020304" pitchFamily="18" charset="0"/>
              </a:rPr>
              <a:t>ENVIRONMENTAL SCIENCE</a:t>
            </a:r>
          </a:p>
          <a:p>
            <a:endParaRPr lang="en-US" dirty="0"/>
          </a:p>
        </p:txBody>
      </p:sp>
      <p:pic>
        <p:nvPicPr>
          <p:cNvPr id="4" name="Picture 3"/>
          <p:cNvPicPr>
            <a:picLocks noChangeAspect="1"/>
          </p:cNvPicPr>
          <p:nvPr/>
        </p:nvPicPr>
        <p:blipFill>
          <a:blip r:embed="rId2"/>
          <a:stretch>
            <a:fillRect/>
          </a:stretch>
        </p:blipFill>
        <p:spPr>
          <a:xfrm>
            <a:off x="3998976" y="427292"/>
            <a:ext cx="4474464" cy="1888871"/>
          </a:xfrm>
          <a:prstGeom prst="rect">
            <a:avLst/>
          </a:prstGeom>
        </p:spPr>
      </p:pic>
    </p:spTree>
    <p:extLst>
      <p:ext uri="{BB962C8B-B14F-4D97-AF65-F5344CB8AC3E}">
        <p14:creationId xmlns:p14="http://schemas.microsoft.com/office/powerpoint/2010/main" val="33083020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latin typeface="Times New Roman" panose="02020603050405020304" pitchFamily="18" charset="0"/>
                <a:cs typeface="Times New Roman" panose="02020603050405020304" pitchFamily="18" charset="0"/>
              </a:rPr>
              <a:t>DESERT CHARACTERISTICS AND LOCATION</a:t>
            </a:r>
            <a:endParaRPr lang="en-US" sz="36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600" dirty="0" smtClean="0">
                <a:latin typeface="Times New Roman" panose="02020603050405020304" pitchFamily="18" charset="0"/>
                <a:cs typeface="Times New Roman" panose="02020603050405020304" pitchFamily="18" charset="0"/>
              </a:rPr>
              <a:t>Deserts biomes are widespread and cover at least a third of the surface of the surface of the earth</a:t>
            </a:r>
          </a:p>
          <a:p>
            <a:r>
              <a:rPr lang="en-US" sz="1600" dirty="0" smtClean="0">
                <a:latin typeface="Times New Roman" panose="02020603050405020304" pitchFamily="18" charset="0"/>
                <a:cs typeface="Times New Roman" panose="02020603050405020304" pitchFamily="18" charset="0"/>
              </a:rPr>
              <a:t>Deserts occur a long distance away from the coasts. In these locations, moisture coming from oceans and seas does not reach the land </a:t>
            </a:r>
          </a:p>
          <a:p>
            <a:r>
              <a:rPr lang="en-US" sz="1600" dirty="0" smtClean="0">
                <a:latin typeface="Times New Roman" panose="02020603050405020304" pitchFamily="18" charset="0"/>
                <a:cs typeface="Times New Roman" panose="02020603050405020304" pitchFamily="18" charset="0"/>
              </a:rPr>
              <a:t>Deserts are divided into four categories hence there are numerous of them in many areas across the world </a:t>
            </a:r>
          </a:p>
          <a:p>
            <a:r>
              <a:rPr lang="en-US" sz="1600" dirty="0" smtClean="0">
                <a:latin typeface="Times New Roman" panose="02020603050405020304" pitchFamily="18" charset="0"/>
                <a:cs typeface="Times New Roman" panose="02020603050405020304" pitchFamily="18" charset="0"/>
              </a:rPr>
              <a:t>The subtropical Sahara in Africa is the larges hot desert biome. However, the overall largest desert is the Antarctica- a polar desert</a:t>
            </a:r>
          </a:p>
          <a:p>
            <a:r>
              <a:rPr lang="en-US" sz="1600" dirty="0" smtClean="0">
                <a:latin typeface="Times New Roman" panose="02020603050405020304" pitchFamily="18" charset="0"/>
                <a:cs typeface="Times New Roman" panose="02020603050405020304" pitchFamily="18" charset="0"/>
              </a:rPr>
              <a:t>Deserts receive little rainfall of about 50cms a year</a:t>
            </a:r>
          </a:p>
          <a:p>
            <a:r>
              <a:rPr lang="en-US" sz="1600" dirty="0" smtClean="0">
                <a:latin typeface="Times New Roman" panose="02020603050405020304" pitchFamily="18" charset="0"/>
                <a:cs typeface="Times New Roman" panose="02020603050405020304" pitchFamily="18" charset="0"/>
              </a:rPr>
              <a:t>Temperatures are extreme during the day and cold at night in deserts</a:t>
            </a:r>
          </a:p>
          <a:p>
            <a:endParaRPr lang="en-US" sz="1600" dirty="0" smtClean="0">
              <a:latin typeface="Times New Roman" panose="02020603050405020304" pitchFamily="18" charset="0"/>
              <a:cs typeface="Times New Roman" panose="02020603050405020304" pitchFamily="18" charset="0"/>
            </a:endParaRPr>
          </a:p>
          <a:p>
            <a:endParaRPr lang="en-US" sz="1600" dirty="0" smtClean="0">
              <a:latin typeface="Times New Roman" panose="02020603050405020304" pitchFamily="18" charset="0"/>
              <a:cs typeface="Times New Roman" panose="02020603050405020304" pitchFamily="18" charset="0"/>
            </a:endParaRPr>
          </a:p>
          <a:p>
            <a:endParaRPr lang="en-US" dirty="0"/>
          </a:p>
        </p:txBody>
      </p:sp>
      <p:pic>
        <p:nvPicPr>
          <p:cNvPr id="4" name="Picture 3"/>
          <p:cNvPicPr>
            <a:picLocks noChangeAspect="1"/>
          </p:cNvPicPr>
          <p:nvPr/>
        </p:nvPicPr>
        <p:blipFill>
          <a:blip r:embed="rId2"/>
          <a:stretch>
            <a:fillRect/>
          </a:stretch>
        </p:blipFill>
        <p:spPr>
          <a:xfrm>
            <a:off x="926592" y="4403281"/>
            <a:ext cx="2913888" cy="1908619"/>
          </a:xfrm>
          <a:prstGeom prst="rect">
            <a:avLst/>
          </a:prstGeom>
        </p:spPr>
      </p:pic>
      <p:pic>
        <p:nvPicPr>
          <p:cNvPr id="5" name="Picture 4"/>
          <p:cNvPicPr>
            <a:picLocks noChangeAspect="1"/>
          </p:cNvPicPr>
          <p:nvPr/>
        </p:nvPicPr>
        <p:blipFill>
          <a:blip r:embed="rId3"/>
          <a:stretch>
            <a:fillRect/>
          </a:stretch>
        </p:blipFill>
        <p:spPr>
          <a:xfrm>
            <a:off x="4828032" y="4523233"/>
            <a:ext cx="2560320" cy="1450848"/>
          </a:xfrm>
          <a:prstGeom prst="rect">
            <a:avLst/>
          </a:prstGeom>
        </p:spPr>
      </p:pic>
    </p:spTree>
    <p:extLst>
      <p:ext uri="{BB962C8B-B14F-4D97-AF65-F5344CB8AC3E}">
        <p14:creationId xmlns:p14="http://schemas.microsoft.com/office/powerpoint/2010/main" val="38488935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DESERT BIOME PLANTS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600" dirty="0" smtClean="0">
                <a:latin typeface="Times New Roman" panose="02020603050405020304" pitchFamily="18" charset="0"/>
                <a:cs typeface="Times New Roman" panose="02020603050405020304" pitchFamily="18" charset="0"/>
              </a:rPr>
              <a:t>The cacti, small shrubs, succulents and grass are the most common plants in the desert. However, other plants such as </a:t>
            </a:r>
            <a:r>
              <a:rPr lang="en-US" sz="1600" dirty="0" err="1">
                <a:latin typeface="Times New Roman" panose="02020603050405020304" pitchFamily="18" charset="0"/>
                <a:cs typeface="Times New Roman" panose="02020603050405020304" pitchFamily="18" charset="0"/>
              </a:rPr>
              <a:t>M</a:t>
            </a:r>
            <a:r>
              <a:rPr lang="en-US" sz="1600" dirty="0" err="1" smtClean="0">
                <a:latin typeface="Times New Roman" panose="02020603050405020304" pitchFamily="18" charset="0"/>
                <a:cs typeface="Times New Roman" panose="02020603050405020304" pitchFamily="18" charset="0"/>
              </a:rPr>
              <a:t>ugma</a:t>
            </a:r>
            <a:r>
              <a:rPr lang="en-US" sz="1600" dirty="0" smtClean="0">
                <a:latin typeface="Times New Roman" panose="02020603050405020304" pitchFamily="18" charset="0"/>
                <a:cs typeface="Times New Roman" panose="02020603050405020304" pitchFamily="18" charset="0"/>
              </a:rPr>
              <a:t> tree, </a:t>
            </a:r>
            <a:r>
              <a:rPr lang="en-US" sz="1600" dirty="0">
                <a:latin typeface="Times New Roman" panose="02020603050405020304" pitchFamily="18" charset="0"/>
                <a:cs typeface="Times New Roman" panose="02020603050405020304" pitchFamily="18" charset="0"/>
              </a:rPr>
              <a:t>D</a:t>
            </a:r>
            <a:r>
              <a:rPr lang="en-US" sz="1600" dirty="0" smtClean="0">
                <a:latin typeface="Times New Roman" panose="02020603050405020304" pitchFamily="18" charset="0"/>
                <a:cs typeface="Times New Roman" panose="02020603050405020304" pitchFamily="18" charset="0"/>
              </a:rPr>
              <a:t>esert Ironwood, Ocotillo, Brittle Bush just but a few thrive in desert conditions</a:t>
            </a:r>
          </a:p>
          <a:p>
            <a:r>
              <a:rPr lang="en-US" sz="1600" dirty="0" smtClean="0">
                <a:latin typeface="Times New Roman" panose="02020603050405020304" pitchFamily="18" charset="0"/>
                <a:cs typeface="Times New Roman" panose="02020603050405020304" pitchFamily="18" charset="0"/>
              </a:rPr>
              <a:t>To help them thrive in such difficult climatic conditions, these plants have developed certain unique adaptations</a:t>
            </a:r>
          </a:p>
          <a:p>
            <a:r>
              <a:rPr lang="en-US" sz="1600" dirty="0" smtClean="0">
                <a:latin typeface="Times New Roman" panose="02020603050405020304" pitchFamily="18" charset="0"/>
                <a:cs typeface="Times New Roman" panose="02020603050405020304" pitchFamily="18" charset="0"/>
              </a:rPr>
              <a:t>The most common are storage of water in stems and leaves, coverings of wax on eaves, shedding leaves, aimed at minimizing the loss of water. </a:t>
            </a:r>
          </a:p>
          <a:p>
            <a:r>
              <a:rPr lang="en-US" sz="1600" dirty="0" smtClean="0">
                <a:latin typeface="Times New Roman" panose="02020603050405020304" pitchFamily="18" charset="0"/>
                <a:cs typeface="Times New Roman" panose="02020603050405020304" pitchFamily="18" charset="0"/>
              </a:rPr>
              <a:t>Some have also developed long tap roots to help them reach the water table </a:t>
            </a:r>
          </a:p>
          <a:p>
            <a:r>
              <a:rPr lang="en-US" sz="1600" dirty="0" smtClean="0">
                <a:latin typeface="Times New Roman" panose="02020603050405020304" pitchFamily="18" charset="0"/>
                <a:cs typeface="Times New Roman" panose="02020603050405020304" pitchFamily="18" charset="0"/>
              </a:rPr>
              <a:t>The cactus has managed to survive these conditions for many years because it has shallow roots hence being able to soak up little rain and moisture available before evaporation</a:t>
            </a:r>
          </a:p>
          <a:p>
            <a:endParaRPr lang="en-US" sz="1600" dirty="0">
              <a:latin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977325" y="4105276"/>
            <a:ext cx="2143125" cy="2143125"/>
          </a:xfrm>
          <a:prstGeom prst="rect">
            <a:avLst/>
          </a:prstGeom>
        </p:spPr>
      </p:pic>
      <p:pic>
        <p:nvPicPr>
          <p:cNvPr id="5" name="Picture 4"/>
          <p:cNvPicPr>
            <a:picLocks noChangeAspect="1"/>
          </p:cNvPicPr>
          <p:nvPr/>
        </p:nvPicPr>
        <p:blipFill>
          <a:blip r:embed="rId3"/>
          <a:stretch>
            <a:fillRect/>
          </a:stretch>
        </p:blipFill>
        <p:spPr>
          <a:xfrm>
            <a:off x="7259574" y="4329113"/>
            <a:ext cx="2476500" cy="1847850"/>
          </a:xfrm>
          <a:prstGeom prst="rect">
            <a:avLst/>
          </a:prstGeom>
        </p:spPr>
      </p:pic>
    </p:spTree>
    <p:extLst>
      <p:ext uri="{BB962C8B-B14F-4D97-AF65-F5344CB8AC3E}">
        <p14:creationId xmlns:p14="http://schemas.microsoft.com/office/powerpoint/2010/main" val="213350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DESERT BIOME ANIMALS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1600" dirty="0" smtClean="0"/>
              <a:t>In spite deserts experiencing harsh climatic conditions, many animals thrive here</a:t>
            </a:r>
          </a:p>
          <a:p>
            <a:r>
              <a:rPr lang="en-US" sz="1600" dirty="0" smtClean="0"/>
              <a:t>Such animals have unique adaptations to help them remain cool and use less water</a:t>
            </a:r>
          </a:p>
          <a:p>
            <a:r>
              <a:rPr lang="en-US" sz="1600" dirty="0" smtClean="0"/>
              <a:t>A camel, for example, can survive for many days without the availability of food and water due to the stored fat in its hump. A camel also has thick fur and </a:t>
            </a:r>
            <a:r>
              <a:rPr lang="en-US" sz="1600" dirty="0" err="1" smtClean="0"/>
              <a:t>underwool</a:t>
            </a:r>
            <a:r>
              <a:rPr lang="en-US" sz="1600" dirty="0" smtClean="0"/>
              <a:t> to help them survive harsh winter conditions</a:t>
            </a:r>
          </a:p>
          <a:p>
            <a:r>
              <a:rPr lang="en-US" sz="1600" dirty="0" smtClean="0"/>
              <a:t>Foxes also survive here because of their burrowing and nocturnal living adaptations. The burrowing lifestyle ensures they avoid the high heat conditions during the day </a:t>
            </a:r>
          </a:p>
          <a:p>
            <a:r>
              <a:rPr lang="en-US" sz="1600" dirty="0" smtClean="0"/>
              <a:t>Animals here have adaptations such as panting which helps them minimize heat, seasonal migration, and stretched periods of dormancy. </a:t>
            </a:r>
          </a:p>
          <a:p>
            <a:r>
              <a:rPr lang="en-US" sz="1600" dirty="0" smtClean="0"/>
              <a:t>The other common animals in the desert include Coyotes, Thorny Devil, Desert Tortoise, Bobcats just but a few</a:t>
            </a:r>
          </a:p>
          <a:p>
            <a:endParaRPr lang="en-US" sz="1600" dirty="0"/>
          </a:p>
        </p:txBody>
      </p:sp>
      <p:pic>
        <p:nvPicPr>
          <p:cNvPr id="4" name="Picture 3"/>
          <p:cNvPicPr>
            <a:picLocks noChangeAspect="1"/>
          </p:cNvPicPr>
          <p:nvPr/>
        </p:nvPicPr>
        <p:blipFill>
          <a:blip r:embed="rId2"/>
          <a:stretch>
            <a:fillRect/>
          </a:stretch>
        </p:blipFill>
        <p:spPr>
          <a:xfrm>
            <a:off x="1143762" y="4860036"/>
            <a:ext cx="2857500" cy="1600200"/>
          </a:xfrm>
          <a:prstGeom prst="rect">
            <a:avLst/>
          </a:prstGeom>
        </p:spPr>
      </p:pic>
      <p:pic>
        <p:nvPicPr>
          <p:cNvPr id="5" name="Picture 4"/>
          <p:cNvPicPr>
            <a:picLocks noChangeAspect="1"/>
          </p:cNvPicPr>
          <p:nvPr/>
        </p:nvPicPr>
        <p:blipFill>
          <a:blip r:embed="rId3"/>
          <a:stretch>
            <a:fillRect/>
          </a:stretch>
        </p:blipFill>
        <p:spPr>
          <a:xfrm>
            <a:off x="5323713" y="4860036"/>
            <a:ext cx="2495550" cy="1828800"/>
          </a:xfrm>
          <a:prstGeom prst="rect">
            <a:avLst/>
          </a:prstGeom>
        </p:spPr>
      </p:pic>
      <p:pic>
        <p:nvPicPr>
          <p:cNvPr id="7" name="Picture 6"/>
          <p:cNvPicPr>
            <a:picLocks noChangeAspect="1"/>
          </p:cNvPicPr>
          <p:nvPr/>
        </p:nvPicPr>
        <p:blipFill>
          <a:blip r:embed="rId4"/>
          <a:stretch>
            <a:fillRect/>
          </a:stretch>
        </p:blipFill>
        <p:spPr>
          <a:xfrm>
            <a:off x="8659558" y="4559808"/>
            <a:ext cx="2154746" cy="1900428"/>
          </a:xfrm>
          <a:prstGeom prst="rect">
            <a:avLst/>
          </a:prstGeom>
        </p:spPr>
      </p:pic>
    </p:spTree>
    <p:extLst>
      <p:ext uri="{BB962C8B-B14F-4D97-AF65-F5344CB8AC3E}">
        <p14:creationId xmlns:p14="http://schemas.microsoft.com/office/powerpoint/2010/main" val="36645660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DESERT BIOME THREATS</a:t>
            </a:r>
            <a:endParaRPr lang="en-US" dirty="0"/>
          </a:p>
        </p:txBody>
      </p:sp>
      <p:sp>
        <p:nvSpPr>
          <p:cNvPr id="3" name="Content Placeholder 2"/>
          <p:cNvSpPr>
            <a:spLocks noGrp="1"/>
          </p:cNvSpPr>
          <p:nvPr>
            <p:ph idx="1"/>
          </p:nvPr>
        </p:nvSpPr>
        <p:spPr/>
        <p:txBody>
          <a:bodyPr>
            <a:normAutofit/>
          </a:bodyPr>
          <a:lstStyle/>
          <a:p>
            <a:r>
              <a:rPr lang="en-US" sz="1600" dirty="0" smtClean="0">
                <a:latin typeface="Times New Roman" panose="02020603050405020304" pitchFamily="18" charset="0"/>
                <a:cs typeface="Times New Roman" panose="02020603050405020304" pitchFamily="18" charset="0"/>
              </a:rPr>
              <a:t>Global warming is increasing drought incidences, which contributes to the drying of water holes. High temperatures may lead to high numbers of wildfires  that alter the landscapes of deserts through the elimination of slow-growing trees and replacing them with fast-growing grasses</a:t>
            </a:r>
          </a:p>
          <a:p>
            <a:r>
              <a:rPr lang="en-US" sz="1600" dirty="0" smtClean="0">
                <a:latin typeface="Times New Roman" panose="02020603050405020304" pitchFamily="18" charset="0"/>
                <a:cs typeface="Times New Roman" panose="02020603050405020304" pitchFamily="18" charset="0"/>
              </a:rPr>
              <a:t>Irrigation which is utilized in agriculture can lead to high levels of salt in the soil  and hence cannot support plants. </a:t>
            </a:r>
          </a:p>
          <a:p>
            <a:r>
              <a:rPr lang="en-US" sz="1600" dirty="0" smtClean="0">
                <a:latin typeface="Times New Roman" panose="02020603050405020304" pitchFamily="18" charset="0"/>
                <a:cs typeface="Times New Roman" panose="02020603050405020304" pitchFamily="18" charset="0"/>
              </a:rPr>
              <a:t>Grazing animals also is threat to many desert plants and animals. This act deprives these plants and animals food and also leads to desertification</a:t>
            </a:r>
          </a:p>
          <a:p>
            <a:r>
              <a:rPr lang="en-US" sz="1600" dirty="0" smtClean="0">
                <a:latin typeface="Times New Roman" panose="02020603050405020304" pitchFamily="18" charset="0"/>
                <a:cs typeface="Times New Roman" panose="02020603050405020304" pitchFamily="18" charset="0"/>
              </a:rPr>
              <a:t>In addition, potassium cyanide mainly used in mining gold can may be poisonous to wildlife</a:t>
            </a:r>
          </a:p>
          <a:p>
            <a:r>
              <a:rPr lang="en-US" sz="1600" dirty="0" smtClean="0">
                <a:latin typeface="Times New Roman" panose="02020603050405020304" pitchFamily="18" charset="0"/>
                <a:cs typeface="Times New Roman" panose="02020603050405020304" pitchFamily="18" charset="0"/>
              </a:rPr>
              <a:t>When used carelessly, off-road vehicles can be hazardous to desert habitats.</a:t>
            </a:r>
          </a:p>
        </p:txBody>
      </p:sp>
      <p:pic>
        <p:nvPicPr>
          <p:cNvPr id="4" name="Picture 3"/>
          <p:cNvPicPr>
            <a:picLocks noChangeAspect="1"/>
          </p:cNvPicPr>
          <p:nvPr/>
        </p:nvPicPr>
        <p:blipFill>
          <a:blip r:embed="rId2"/>
          <a:stretch>
            <a:fillRect/>
          </a:stretch>
        </p:blipFill>
        <p:spPr>
          <a:xfrm>
            <a:off x="2359533" y="4242815"/>
            <a:ext cx="5619750" cy="1934147"/>
          </a:xfrm>
          <a:prstGeom prst="rect">
            <a:avLst/>
          </a:prstGeom>
        </p:spPr>
      </p:pic>
    </p:spTree>
    <p:extLst>
      <p:ext uri="{BB962C8B-B14F-4D97-AF65-F5344CB8AC3E}">
        <p14:creationId xmlns:p14="http://schemas.microsoft.com/office/powerpoint/2010/main" val="22431250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SOLUTIONS TO DESERT THREATS</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normAutofit/>
          </a:bodyPr>
          <a:lstStyle/>
          <a:p>
            <a:r>
              <a:rPr lang="en-US" sz="2400" dirty="0" smtClean="0">
                <a:latin typeface="Times New Roman" panose="02020603050405020304" pitchFamily="18" charset="0"/>
                <a:cs typeface="Times New Roman" panose="02020603050405020304" pitchFamily="18" charset="0"/>
              </a:rPr>
              <a:t>One way to ensure these threats do not exist is to use water resources efficiently. Using of the water resources efficiently and better control of salinization can help improve the conditions of arid lands</a:t>
            </a:r>
          </a:p>
          <a:p>
            <a:r>
              <a:rPr lang="en-US" sz="2400" dirty="0" smtClean="0">
                <a:latin typeface="Times New Roman" panose="02020603050405020304" pitchFamily="18" charset="0"/>
                <a:cs typeface="Times New Roman" panose="02020603050405020304" pitchFamily="18" charset="0"/>
              </a:rPr>
              <a:t>Engineering new methods of crop rotation can help protect the arid soils and the bushes</a:t>
            </a:r>
          </a:p>
          <a:p>
            <a:r>
              <a:rPr lang="en-US" sz="2400" dirty="0" smtClean="0">
                <a:latin typeface="Times New Roman" panose="02020603050405020304" pitchFamily="18" charset="0"/>
                <a:cs typeface="Times New Roman" panose="02020603050405020304" pitchFamily="18" charset="0"/>
              </a:rPr>
              <a:t>Planting plants with nitrogen fixing ability can paly a fundamental role in restoring the soil fertility</a:t>
            </a:r>
          </a:p>
          <a:p>
            <a:r>
              <a:rPr lang="en-US" sz="2400" dirty="0" smtClean="0">
                <a:latin typeface="Times New Roman" panose="02020603050405020304" pitchFamily="18" charset="0"/>
                <a:cs typeface="Times New Roman" panose="02020603050405020304" pitchFamily="18" charset="0"/>
              </a:rPr>
              <a:t>People can also dig artificial grooves on the surface to help in retaining water from the rain</a:t>
            </a:r>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98486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Times New Roman" panose="02020603050405020304" pitchFamily="18" charset="0"/>
                <a:cs typeface="Times New Roman" panose="02020603050405020304" pitchFamily="18" charset="0"/>
              </a:rPr>
              <a:t>BIBLIOGRAPHY</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p:txBody>
          <a:bodyPr/>
          <a:lstStyle/>
          <a:p>
            <a:r>
              <a:rPr lang="en-US" dirty="0">
                <a:latin typeface="Times New Roman" panose="02020603050405020304" pitchFamily="18" charset="0"/>
                <a:cs typeface="Times New Roman" panose="02020603050405020304" pitchFamily="18" charset="0"/>
              </a:rPr>
              <a:t>Grady, C. (2017). </a:t>
            </a:r>
            <a:r>
              <a:rPr lang="en-US" i="1" dirty="0">
                <a:latin typeface="Times New Roman" panose="02020603050405020304" pitchFamily="18" charset="0"/>
                <a:cs typeface="Times New Roman" panose="02020603050405020304" pitchFamily="18" charset="0"/>
              </a:rPr>
              <a:t>The desert biome</a:t>
            </a:r>
            <a:r>
              <a:rPr lang="en-US" dirty="0" smtClean="0">
                <a:latin typeface="Times New Roman" panose="02020603050405020304" pitchFamily="18" charset="0"/>
                <a:cs typeface="Times New Roman" panose="02020603050405020304" pitchFamily="18" charset="0"/>
              </a:rPr>
              <a:t>.</a:t>
            </a:r>
          </a:p>
          <a:p>
            <a:r>
              <a:rPr lang="en-US" dirty="0" err="1">
                <a:latin typeface="Times New Roman" panose="02020603050405020304" pitchFamily="18" charset="0"/>
                <a:cs typeface="Times New Roman" panose="02020603050405020304" pitchFamily="18" charset="0"/>
              </a:rPr>
              <a:t>Nabhan</a:t>
            </a:r>
            <a:r>
              <a:rPr lang="en-US" dirty="0">
                <a:latin typeface="Times New Roman" panose="02020603050405020304" pitchFamily="18" charset="0"/>
                <a:cs typeface="Times New Roman" panose="02020603050405020304" pitchFamily="18" charset="0"/>
              </a:rPr>
              <a:t>, G. P., &amp; </a:t>
            </a:r>
            <a:r>
              <a:rPr lang="en-US" dirty="0" err="1">
                <a:latin typeface="Times New Roman" panose="02020603050405020304" pitchFamily="18" charset="0"/>
                <a:cs typeface="Times New Roman" panose="02020603050405020304" pitchFamily="18" charset="0"/>
              </a:rPr>
              <a:t>Holdsworth</a:t>
            </a:r>
            <a:r>
              <a:rPr lang="en-US" dirty="0">
                <a:latin typeface="Times New Roman" panose="02020603050405020304" pitchFamily="18" charset="0"/>
                <a:cs typeface="Times New Roman" panose="02020603050405020304" pitchFamily="18" charset="0"/>
              </a:rPr>
              <a:t>, A. R. (1999). </a:t>
            </a:r>
            <a:r>
              <a:rPr lang="en-US" i="1" dirty="0">
                <a:latin typeface="Times New Roman" panose="02020603050405020304" pitchFamily="18" charset="0"/>
                <a:cs typeface="Times New Roman" panose="02020603050405020304" pitchFamily="18" charset="0"/>
              </a:rPr>
              <a:t>State of the desert biome: uniqueness, biodiversity, threats and the adequacy of protection in the Sonoran bioregion</a:t>
            </a:r>
            <a:r>
              <a:rPr lang="en-US" dirty="0">
                <a:latin typeface="Times New Roman" panose="02020603050405020304" pitchFamily="18" charset="0"/>
                <a:cs typeface="Times New Roman" panose="02020603050405020304" pitchFamily="18" charset="0"/>
              </a:rPr>
              <a:t>. Arizona-Sonoran Desert Museum</a:t>
            </a:r>
            <a:r>
              <a:rPr lang="en-US" dirty="0" smtClean="0">
                <a:latin typeface="Times New Roman" panose="02020603050405020304" pitchFamily="18" charset="0"/>
                <a:cs typeface="Times New Roman" panose="02020603050405020304" pitchFamily="18" charset="0"/>
              </a:rPr>
              <a:t>.</a:t>
            </a:r>
          </a:p>
          <a:p>
            <a:r>
              <a:rPr lang="en-US" dirty="0">
                <a:latin typeface="Times New Roman" panose="02020603050405020304" pitchFamily="18" charset="0"/>
                <a:cs typeface="Times New Roman" panose="02020603050405020304" pitchFamily="18" charset="0"/>
              </a:rPr>
              <a:t>Wallace, A., Romney, E. M., &amp; Hunter, R. B. (1980). The challenge of a desert: revegetation of disturbed desert lands. </a:t>
            </a:r>
            <a:r>
              <a:rPr lang="en-US" i="1" dirty="0">
                <a:latin typeface="Times New Roman" panose="02020603050405020304" pitchFamily="18" charset="0"/>
                <a:cs typeface="Times New Roman" panose="02020603050405020304" pitchFamily="18" charset="0"/>
              </a:rPr>
              <a:t>Great Basin Naturalist Memoirs</a:t>
            </a:r>
            <a:r>
              <a:rPr lang="en-US" dirty="0">
                <a:latin typeface="Times New Roman" panose="02020603050405020304" pitchFamily="18" charset="0"/>
                <a:cs typeface="Times New Roman" panose="02020603050405020304" pitchFamily="18" charset="0"/>
              </a:rPr>
              <a:t>, 216-225</a:t>
            </a:r>
            <a:r>
              <a:rPr lang="en-US" dirty="0" smtClean="0">
                <a:latin typeface="Times New Roman" panose="02020603050405020304" pitchFamily="18" charset="0"/>
                <a:cs typeface="Times New Roman" panose="02020603050405020304" pitchFamily="18" charset="0"/>
              </a:rPr>
              <a:t>.</a:t>
            </a:r>
          </a:p>
          <a:p>
            <a:r>
              <a:rPr lang="en-US" dirty="0" smtClean="0">
                <a:latin typeface="Times New Roman" panose="02020603050405020304" pitchFamily="18" charset="0"/>
                <a:cs typeface="Times New Roman" panose="02020603050405020304" pitchFamily="18" charset="0"/>
                <a:hlinkClick r:id="rId2"/>
              </a:rPr>
              <a:t>https://www.nationalgeographic.com/environment/habitats/desert-threats/</a:t>
            </a:r>
            <a:endParaRPr lang="en-US" dirty="0" smtClean="0">
              <a:latin typeface="Times New Roman" panose="02020603050405020304" pitchFamily="18" charset="0"/>
              <a:cs typeface="Times New Roman" panose="02020603050405020304" pitchFamily="18" charset="0"/>
            </a:endParaRPr>
          </a:p>
          <a:p>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6014371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86</TotalTime>
  <Words>605</Words>
  <Application>Microsoft Office PowerPoint</Application>
  <PresentationFormat>Custom</PresentationFormat>
  <Paragraphs>39</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DESERT</vt:lpstr>
      <vt:lpstr>DESERT CHARACTERISTICS AND LOCATION</vt:lpstr>
      <vt:lpstr>DESERT BIOME PLANTS</vt:lpstr>
      <vt:lpstr>DESERT BIOME ANIMALS</vt:lpstr>
      <vt:lpstr>DESERT BIOME THREATS</vt:lpstr>
      <vt:lpstr>SOLUTIONS TO DESERT THREATS</vt:lpstr>
      <vt:lpstr>BIBLIOGRAPHY</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DESERT</dc:title>
  <dc:creator>Aury</dc:creator>
  <cp:lastModifiedBy>vini</cp:lastModifiedBy>
  <cp:revision>14</cp:revision>
  <dcterms:created xsi:type="dcterms:W3CDTF">2018-06-10T04:53:22Z</dcterms:created>
  <dcterms:modified xsi:type="dcterms:W3CDTF">2018-06-10T08:13:08Z</dcterms:modified>
</cp:coreProperties>
</file>